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58" r:id="rId12"/>
    <p:sldId id="261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566608" y="152400"/>
            <a:ext cx="59786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23325" y="793100"/>
            <a:ext cx="4497300" cy="355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408764" y="2591125"/>
            <a:ext cx="1690607" cy="2184456"/>
            <a:chOff x="7408764" y="2591125"/>
            <a:chExt cx="1690607" cy="2184456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7995213" y="4383200"/>
              <a:ext cx="593753" cy="392380"/>
              <a:chOff x="7995213" y="4383200"/>
              <a:chExt cx="593753" cy="39238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995213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5" name="Google Shape;15;p2"/>
              <p:cNvSpPr/>
              <p:nvPr/>
            </p:nvSpPr>
            <p:spPr>
              <a:xfrm flipH="1">
                <a:off x="8457328" y="4383200"/>
                <a:ext cx="131637" cy="39238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6" name="Google Shape;16;p2"/>
            <p:cNvSpPr/>
            <p:nvPr/>
          </p:nvSpPr>
          <p:spPr>
            <a:xfrm rot="1286208">
              <a:off x="8683842" y="4116954"/>
              <a:ext cx="383408" cy="248348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" name="Google Shape;17;p2"/>
            <p:cNvSpPr/>
            <p:nvPr/>
          </p:nvSpPr>
          <p:spPr>
            <a:xfrm rot="7382472">
              <a:off x="7425676" y="4045949"/>
              <a:ext cx="383364" cy="248319"/>
            </a:xfrm>
            <a:custGeom>
              <a:avLst/>
              <a:gdLst/>
              <a:ahLst/>
              <a:cxnLst/>
              <a:rect l="l" t="t" r="r" b="b"/>
              <a:pathLst>
                <a:path w="25146" h="16288" extrusionOk="0">
                  <a:moveTo>
                    <a:pt x="0" y="0"/>
                  </a:moveTo>
                  <a:cubicBezTo>
                    <a:pt x="9272" y="3711"/>
                    <a:pt x="18751" y="8617"/>
                    <a:pt x="25146" y="16288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18" name="Google Shape;18;p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7716146" y="2591125"/>
              <a:ext cx="1151884" cy="1884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9;p2"/>
            <p:cNvSpPr/>
            <p:nvPr/>
          </p:nvSpPr>
          <p:spPr>
            <a:xfrm>
              <a:off x="8291550" y="3767976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02284" y="3780499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2699884">
              <a:off x="7991638" y="3650470"/>
              <a:ext cx="524796" cy="584716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" name="Google Shape;22;p2"/>
          <p:cNvGrpSpPr/>
          <p:nvPr/>
        </p:nvGrpSpPr>
        <p:grpSpPr>
          <a:xfrm>
            <a:off x="174105" y="3016343"/>
            <a:ext cx="1561058" cy="1763848"/>
            <a:chOff x="174105" y="3016343"/>
            <a:chExt cx="1561058" cy="1763848"/>
          </a:xfrm>
        </p:grpSpPr>
        <p:grpSp>
          <p:nvGrpSpPr>
            <p:cNvPr id="23" name="Google Shape;23;p2"/>
            <p:cNvGrpSpPr/>
            <p:nvPr/>
          </p:nvGrpSpPr>
          <p:grpSpPr>
            <a:xfrm>
              <a:off x="878674" y="4387822"/>
              <a:ext cx="477532" cy="392369"/>
              <a:chOff x="3019540" y="1608452"/>
              <a:chExt cx="440488" cy="361931"/>
            </a:xfrm>
          </p:grpSpPr>
          <p:sp>
            <p:nvSpPr>
              <p:cNvPr id="24" name="Google Shape;24;p2"/>
              <p:cNvSpPr/>
              <p:nvPr/>
            </p:nvSpPr>
            <p:spPr>
              <a:xfrm flipH="1">
                <a:off x="3338602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5" name="Google Shape;25;p2"/>
              <p:cNvSpPr/>
              <p:nvPr/>
            </p:nvSpPr>
            <p:spPr>
              <a:xfrm flipH="1">
                <a:off x="3019540" y="1608452"/>
                <a:ext cx="121425" cy="361931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13716" extrusionOk="0">
                    <a:moveTo>
                      <a:pt x="4857" y="0"/>
                    </a:moveTo>
                    <a:lnTo>
                      <a:pt x="1714" y="6858"/>
                    </a:lnTo>
                    <a:lnTo>
                      <a:pt x="4857" y="13716"/>
                    </a:lnTo>
                    <a:lnTo>
                      <a:pt x="0" y="13716"/>
                    </a:lnTo>
                  </a:path>
                </a:pathLst>
              </a:custGeom>
              <a:noFill/>
              <a:ln w="38100" cap="rnd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pic>
          <p:nvPicPr>
            <p:cNvPr id="26" name="Google Shape;26;p2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327482" y="3016343"/>
              <a:ext cx="1407681" cy="14592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Google Shape;27;p2"/>
            <p:cNvSpPr/>
            <p:nvPr/>
          </p:nvSpPr>
          <p:spPr>
            <a:xfrm rot="-10145659">
              <a:off x="200227" y="3936639"/>
              <a:ext cx="271074" cy="302024"/>
            </a:xfrm>
            <a:custGeom>
              <a:avLst/>
              <a:gdLst/>
              <a:ahLst/>
              <a:cxnLst/>
              <a:rect l="l" t="t" r="r" b="b"/>
              <a:pathLst>
                <a:path w="10002" h="11144" extrusionOk="0">
                  <a:moveTo>
                    <a:pt x="0" y="11144"/>
                  </a:moveTo>
                  <a:cubicBezTo>
                    <a:pt x="4895" y="10166"/>
                    <a:pt x="10002" y="4991"/>
                    <a:pt x="10002" y="0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" name="Google Shape;28;p2"/>
            <p:cNvSpPr/>
            <p:nvPr/>
          </p:nvSpPr>
          <p:spPr>
            <a:xfrm flipH="1">
              <a:off x="1077809" y="3443397"/>
              <a:ext cx="145233" cy="145740"/>
            </a:xfrm>
            <a:custGeom>
              <a:avLst/>
              <a:gdLst/>
              <a:ahLst/>
              <a:cxnLst/>
              <a:rect l="l" t="t" r="r" b="b"/>
              <a:pathLst>
                <a:path w="1262894" h="1267301" extrusionOk="0">
                  <a:moveTo>
                    <a:pt x="231059" y="1122190"/>
                  </a:moveTo>
                  <a:cubicBezTo>
                    <a:pt x="514968" y="1352060"/>
                    <a:pt x="900540" y="1299990"/>
                    <a:pt x="1120059" y="1028464"/>
                  </a:cubicBezTo>
                  <a:cubicBezTo>
                    <a:pt x="1339579" y="756938"/>
                    <a:pt x="1304209" y="308501"/>
                    <a:pt x="1026778" y="139464"/>
                  </a:cubicBezTo>
                  <a:cubicBezTo>
                    <a:pt x="749346" y="-29573"/>
                    <a:pt x="340025" y="-94216"/>
                    <a:pt x="137778" y="233190"/>
                  </a:cubicBezTo>
                  <a:cubicBezTo>
                    <a:pt x="-64469" y="560596"/>
                    <a:pt x="-52785" y="892256"/>
                    <a:pt x="231059" y="11221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flipH="1">
              <a:off x="1394530" y="3418598"/>
              <a:ext cx="127108" cy="131978"/>
            </a:xfrm>
            <a:custGeom>
              <a:avLst/>
              <a:gdLst/>
              <a:ahLst/>
              <a:cxnLst/>
              <a:rect l="l" t="t" r="r" b="b"/>
              <a:pathLst>
                <a:path w="248016" h="257519" extrusionOk="0">
                  <a:moveTo>
                    <a:pt x="34797" y="41482"/>
                  </a:moveTo>
                  <a:cubicBezTo>
                    <a:pt x="-15305" y="89424"/>
                    <a:pt x="-9653" y="162830"/>
                    <a:pt x="41147" y="218393"/>
                  </a:cubicBezTo>
                  <a:cubicBezTo>
                    <a:pt x="91947" y="273955"/>
                    <a:pt x="178624" y="269193"/>
                    <a:pt x="218057" y="211408"/>
                  </a:cubicBezTo>
                  <a:cubicBezTo>
                    <a:pt x="257491" y="153623"/>
                    <a:pt x="260603" y="87011"/>
                    <a:pt x="211707" y="34497"/>
                  </a:cubicBezTo>
                  <a:cubicBezTo>
                    <a:pt x="162813" y="-18017"/>
                    <a:pt x="84962" y="-6460"/>
                    <a:pt x="34797" y="414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标题，两项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28650" y="1369219"/>
            <a:ext cx="3886200" cy="15740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628650" y="3057525"/>
            <a:ext cx="3886200" cy="157519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3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457200" y="4683919"/>
            <a:ext cx="2133600" cy="357188"/>
          </a:xfrm>
        </p:spPr>
        <p:txBody>
          <a:bodyPr/>
          <a:lstStyle/>
          <a:p>
            <a:pPr lvl="0"/>
            <a:fld id="{BB962C8B-B14F-4D97-AF65-F5344CB8AC3E}" type="datetime1">
              <a:rPr lang="zh-CN" altLang="en-US"/>
              <a:t>2021/4/6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124200" y="4683919"/>
            <a:ext cx="2895600" cy="357188"/>
          </a:xfrm>
        </p:spPr>
        <p:txBody>
          <a:bodyPr/>
          <a:lstStyle/>
          <a:p>
            <a:pPr lvl="0"/>
            <a:endParaRPr 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transition>
    <p:fade thruBlk="1"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8125" y="593125"/>
            <a:ext cx="6167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alter Turncoat"/>
              <a:buNone/>
              <a:defRPr sz="3000">
                <a:solidFill>
                  <a:schemeClr val="dk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8125" y="1271600"/>
            <a:ext cx="6167100" cy="3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unito"/>
              <a:buChar char="➜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-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●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unito"/>
              <a:buChar char="○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400"/>
              <a:buFont typeface="Nunito"/>
              <a:buChar char="■"/>
              <a:defRPr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1995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"/>
          <p:cNvSpPr txBox="1">
            <a:spLocks noGrp="1"/>
          </p:cNvSpPr>
          <p:nvPr>
            <p:ph type="ctrTitle"/>
          </p:nvPr>
        </p:nvSpPr>
        <p:spPr>
          <a:xfrm>
            <a:off x="2323325" y="793100"/>
            <a:ext cx="4497300" cy="355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altLang="en-GB" dirty="0"/>
              <a:t>Transactional Model of Communication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A07-7F2A-4F89-85F0-AB80ACDB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42" y="593126"/>
            <a:ext cx="6167100" cy="396300"/>
          </a:xfrm>
        </p:spPr>
        <p:txBody>
          <a:bodyPr/>
          <a:lstStyle/>
          <a:p>
            <a:pPr algn="ctr"/>
            <a:r>
              <a:rPr lang="en-US" sz="8000" dirty="0"/>
              <a:t>Cultural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9761-4DBD-4EB7-A352-7C8702BB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10</a:t>
            </a:fld>
            <a:endParaRPr lang="zh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90DF40-A1C4-42CC-BFFB-08C65282028A}"/>
              </a:ext>
            </a:extLst>
          </p:cNvPr>
          <p:cNvSpPr/>
          <p:nvPr/>
        </p:nvSpPr>
        <p:spPr>
          <a:xfrm>
            <a:off x="2328537" y="1796902"/>
            <a:ext cx="3976577" cy="2753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what is co-cultural communication? why is co-cultural communication  important? – ECOSYSTEMS UNITED">
            <a:extLst>
              <a:ext uri="{FF2B5EF4-FFF2-40B4-BE49-F238E27FC236}">
                <a16:creationId xmlns:a16="http://schemas.microsoft.com/office/drawing/2014/main" id="{461C555C-1168-418F-94C3-EE667BC54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500" y="1989437"/>
            <a:ext cx="3454650" cy="2368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11626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ksoSlideStyle" descr="#wm#_a_01_210_112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en-AU" altLang="en-US" sz="105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11</a:t>
            </a:fld>
            <a:endParaRPr lang="zh-CN"/>
          </a:p>
        </p:txBody>
      </p:sp>
      <p:pic>
        <p:nvPicPr>
          <p:cNvPr id="3" name="Picture 2" descr="2021-04-06 04:12:33.291000"/>
          <p:cNvPicPr>
            <a:picLocks noChangeAspect="1"/>
          </p:cNvPicPr>
          <p:nvPr/>
        </p:nvPicPr>
        <p:blipFill>
          <a:blip r:embed="rId2"/>
          <a:srcRect l="136" t="12945" r="-7408"/>
          <a:stretch>
            <a:fillRect/>
          </a:stretch>
        </p:blipFill>
        <p:spPr>
          <a:xfrm>
            <a:off x="0" y="676910"/>
            <a:ext cx="9813290" cy="4511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 thruBlk="1"/>
      </p:transition>
    </mc:Choice>
    <mc:Fallback xmlns="">
      <p:transition>
        <p:fade thruBlk="1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ksoSlideStyle" descr="#wm#_a_01_210_112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en-AU" altLang="en-US" sz="105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12</a:t>
            </a:fld>
            <a:endParaRPr lang="zh-CN"/>
          </a:p>
        </p:txBody>
      </p:sp>
      <p:pic>
        <p:nvPicPr>
          <p:cNvPr id="3" name="Picture 2" descr="2021-04-06 04:09:28.775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135"/>
            <a:ext cx="9144000" cy="5014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 thruBlk="1"/>
      </p:transition>
    </mc:Choice>
    <mc:Fallback xmlns="">
      <p:transition>
        <p:fade thruBlk="1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ksoSlideStyle" descr="#wm#_a_01_210_112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en-AU" altLang="en-US" sz="105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2</a:t>
            </a:fld>
            <a:endParaRPr lang="zh-CN"/>
          </a:p>
        </p:txBody>
      </p:sp>
      <p:pic>
        <p:nvPicPr>
          <p:cNvPr id="3" name="Picture 2" descr="2021-04-06 03:52:23.578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0"/>
            <a:ext cx="9144000" cy="5079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 thruBlk="1"/>
      </p:transition>
    </mc:Choice>
    <mc:Fallback xmlns="">
      <p:transition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ksoSlideStyle" descr="#wm#_a_01_210_112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en-AU" altLang="en-US" sz="105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3</a:t>
            </a:fld>
            <a:endParaRPr lang="zh-CN"/>
          </a:p>
        </p:txBody>
      </p:sp>
      <p:pic>
        <p:nvPicPr>
          <p:cNvPr id="3" name="Picture 2" descr="2021-04-06 04:10:49.414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0"/>
            <a:ext cx="9144000" cy="5079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 thruBlk="1"/>
      </p:transition>
    </mc:Choice>
    <mc:Fallback xmlns="">
      <p:transition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ksoSlideStyle" descr="#wm#_a_01_210_112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en-AU" altLang="en-US" sz="105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t>4</a:t>
            </a:fld>
            <a:endParaRPr lang="zh-CN"/>
          </a:p>
        </p:txBody>
      </p:sp>
      <p:pic>
        <p:nvPicPr>
          <p:cNvPr id="3" name="Picture 2" descr="2021-04-06 04:04:47.699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95" y="59055"/>
            <a:ext cx="8332470" cy="4948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 thruBlk="1"/>
      </p:transition>
    </mc:Choice>
    <mc:Fallback xmlns="">
      <p:transition>
        <p:fade thruBlk="1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0B20C-5199-4CCE-BD06-48ED1C7D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5</a:t>
            </a:fld>
            <a:endParaRPr lang="zh-C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44C4DC-B4A6-409B-87C0-E2190ECEB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88"/>
            <a:ext cx="9215661" cy="51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09211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A07-7F2A-4F89-85F0-AB80ACDB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42" y="593126"/>
            <a:ext cx="6167100" cy="396300"/>
          </a:xfrm>
        </p:spPr>
        <p:txBody>
          <a:bodyPr/>
          <a:lstStyle/>
          <a:p>
            <a:pPr algn="ctr"/>
            <a:r>
              <a:rPr lang="en-US" sz="8000" dirty="0"/>
              <a:t>Physical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9761-4DBD-4EB7-A352-7C8702BB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6</a:t>
            </a:fld>
            <a:endParaRPr lang="zh-CN"/>
          </a:p>
        </p:txBody>
      </p:sp>
      <p:pic>
        <p:nvPicPr>
          <p:cNvPr id="2052" name="Picture 4" descr="Introduction to Digital Devices - Part 2 -">
            <a:extLst>
              <a:ext uri="{FF2B5EF4-FFF2-40B4-BE49-F238E27FC236}">
                <a16:creationId xmlns:a16="http://schemas.microsoft.com/office/drawing/2014/main" id="{43E2944A-0DDA-4DA4-9492-8846F85E6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42" y="1955616"/>
            <a:ext cx="285750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732128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A07-7F2A-4F89-85F0-AB80ACDB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42" y="593126"/>
            <a:ext cx="6167100" cy="396300"/>
          </a:xfrm>
        </p:spPr>
        <p:txBody>
          <a:bodyPr/>
          <a:lstStyle/>
          <a:p>
            <a:pPr algn="ctr"/>
            <a:r>
              <a:rPr lang="en-US" sz="8000" dirty="0"/>
              <a:t>Social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9761-4DBD-4EB7-A352-7C8702BB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7</a:t>
            </a:fld>
            <a:endParaRPr lang="zh-CN"/>
          </a:p>
        </p:txBody>
      </p:sp>
      <p:pic>
        <p:nvPicPr>
          <p:cNvPr id="3074" name="Picture 2" descr="ᐈ Stick figures talking stock vectors, Royalty Free figures talking  illustrations illustrations | download on Depositphotos®">
            <a:extLst>
              <a:ext uri="{FF2B5EF4-FFF2-40B4-BE49-F238E27FC236}">
                <a16:creationId xmlns:a16="http://schemas.microsoft.com/office/drawing/2014/main" id="{F171B470-6307-43D7-A152-296F97B52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873" y="1682175"/>
            <a:ext cx="25717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2532362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A07-7F2A-4F89-85F0-AB80ACDB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42" y="593126"/>
            <a:ext cx="6167100" cy="396300"/>
          </a:xfrm>
        </p:spPr>
        <p:txBody>
          <a:bodyPr/>
          <a:lstStyle/>
          <a:p>
            <a:pPr algn="ctr"/>
            <a:r>
              <a:rPr lang="en-US" sz="8000" dirty="0"/>
              <a:t>Historical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9761-4DBD-4EB7-A352-7C8702BB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8</a:t>
            </a:fld>
            <a:endParaRPr lang="zh-CN"/>
          </a:p>
        </p:txBody>
      </p:sp>
      <p:pic>
        <p:nvPicPr>
          <p:cNvPr id="4098" name="Picture 2" descr="A Brief History of Communication and Innovations that Changed the Game">
            <a:extLst>
              <a:ext uri="{FF2B5EF4-FFF2-40B4-BE49-F238E27FC236}">
                <a16:creationId xmlns:a16="http://schemas.microsoft.com/office/drawing/2014/main" id="{78C92609-5BDA-4CFF-AE69-C04093566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749" y="1871329"/>
            <a:ext cx="5324517" cy="2172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764569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8CA07-7F2A-4F89-85F0-AB80ACDBF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42" y="593126"/>
            <a:ext cx="6167100" cy="396300"/>
          </a:xfrm>
        </p:spPr>
        <p:txBody>
          <a:bodyPr/>
          <a:lstStyle/>
          <a:p>
            <a:pPr algn="ctr"/>
            <a:r>
              <a:rPr lang="en-US" sz="8000" dirty="0"/>
              <a:t>Psychological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9761-4DBD-4EB7-A352-7C8702BBF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 smtClean="0"/>
              <a:t>9</a:t>
            </a:fld>
            <a:endParaRPr lang="zh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90DF40-A1C4-42CC-BFFB-08C65282028A}"/>
              </a:ext>
            </a:extLst>
          </p:cNvPr>
          <p:cNvSpPr/>
          <p:nvPr/>
        </p:nvSpPr>
        <p:spPr>
          <a:xfrm>
            <a:off x="2328537" y="1796902"/>
            <a:ext cx="3976577" cy="27534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Barriers to Communication - hmhub">
            <a:extLst>
              <a:ext uri="{FF2B5EF4-FFF2-40B4-BE49-F238E27FC236}">
                <a16:creationId xmlns:a16="http://schemas.microsoft.com/office/drawing/2014/main" id="{95B27C19-0339-43BF-B93A-CA9AB3287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509" y="1896213"/>
            <a:ext cx="4131153" cy="2654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994995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sric template">
  <a:themeElements>
    <a:clrScheme name="Custom 347">
      <a:dk1>
        <a:srgbClr val="FFFFFF"/>
      </a:dk1>
      <a:lt1>
        <a:srgbClr val="24272E"/>
      </a:lt1>
      <a:dk2>
        <a:srgbClr val="C6C8D6"/>
      </a:dk2>
      <a:lt2>
        <a:srgbClr val="6B707C"/>
      </a:lt2>
      <a:accent1>
        <a:srgbClr val="FFDD41"/>
      </a:accent1>
      <a:accent2>
        <a:srgbClr val="8CE444"/>
      </a:accent2>
      <a:accent3>
        <a:srgbClr val="5FDEF0"/>
      </a:accent3>
      <a:accent4>
        <a:srgbClr val="7598FF"/>
      </a:accent4>
      <a:accent5>
        <a:srgbClr val="BA64E0"/>
      </a:accent5>
      <a:accent6>
        <a:srgbClr val="FF594C"/>
      </a:accent6>
      <a:hlink>
        <a:srgbClr val="CCDB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20</Words>
  <Application>Microsoft Office PowerPoint</Application>
  <PresentationFormat>On-screen Show (16:9)</PresentationFormat>
  <Paragraphs>17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Nunito</vt:lpstr>
      <vt:lpstr>Walter Turncoat</vt:lpstr>
      <vt:lpstr>Osric template</vt:lpstr>
      <vt:lpstr>Transactional Model of Communication</vt:lpstr>
      <vt:lpstr>PowerPoint Presentation</vt:lpstr>
      <vt:lpstr>PowerPoint Presentation</vt:lpstr>
      <vt:lpstr>PowerPoint Presentation</vt:lpstr>
      <vt:lpstr>PowerPoint Presentation</vt:lpstr>
      <vt:lpstr>Physical</vt:lpstr>
      <vt:lpstr>Social</vt:lpstr>
      <vt:lpstr>Historical</vt:lpstr>
      <vt:lpstr>Psychological</vt:lpstr>
      <vt:lpstr>Cultural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/>
  <cp:lastModifiedBy>PC7</cp:lastModifiedBy>
  <cp:revision>4</cp:revision>
  <dcterms:created xsi:type="dcterms:W3CDTF">1900-01-01T00:00:00Z</dcterms:created>
  <dcterms:modified xsi:type="dcterms:W3CDTF">2021-04-06T13:24:55Z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3081-11.3.1</vt:lpwstr>
  </property>
</Properties>
</file>